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31"/>
  </p:handoutMasterIdLst>
  <p:sldIdLst>
    <p:sldId id="378" r:id="rId5"/>
    <p:sldId id="268" r:id="rId6"/>
    <p:sldId id="269" r:id="rId7"/>
    <p:sldId id="379" r:id="rId8"/>
    <p:sldId id="270" r:id="rId9"/>
    <p:sldId id="281" r:id="rId10"/>
    <p:sldId id="386" r:id="rId11"/>
    <p:sldId id="387" r:id="rId12"/>
    <p:sldId id="388" r:id="rId13"/>
    <p:sldId id="389" r:id="rId14"/>
    <p:sldId id="380" r:id="rId15"/>
    <p:sldId id="372" r:id="rId16"/>
    <p:sldId id="374" r:id="rId17"/>
    <p:sldId id="384" r:id="rId18"/>
    <p:sldId id="375" r:id="rId19"/>
    <p:sldId id="381" r:id="rId20"/>
    <p:sldId id="373" r:id="rId21"/>
    <p:sldId id="382" r:id="rId22"/>
    <p:sldId id="376" r:id="rId23"/>
    <p:sldId id="385" r:id="rId24"/>
    <p:sldId id="377" r:id="rId25"/>
    <p:sldId id="390" r:id="rId26"/>
    <p:sldId id="266" r:id="rId27"/>
    <p:sldId id="383" r:id="rId28"/>
    <p:sldId id="263" r:id="rId29"/>
    <p:sldId id="26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EA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86"/>
    </p:cViewPr>
  </p:sorterViewPr>
  <p:notesViewPr>
    <p:cSldViewPr snapToGrid="0">
      <p:cViewPr varScale="1">
        <p:scale>
          <a:sx n="48" d="100"/>
          <a:sy n="48" d="100"/>
        </p:scale>
        <p:origin x="2684" y="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C1153C4-B830-46F1-9E22-B2D76F2C181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5F9109-0C30-4F21-BBAA-29753D4AF2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C51C2C-6BB7-4C2C-9EA0-2F3D3F6CB4F1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67E37A-C98F-4776-8782-4A025D894C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536B51-E1CD-47F7-A50D-A60D374416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20EEA2-3598-4295-B61E-EADB6C475B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671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gif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DCA4F16-344D-49BC-BBCA-F70E47A9A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CAEB2-1604-48E4-A6A3-29F95155F0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C5235-063D-4C4C-BE51-655D9D8B0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C7032-74E4-48DB-A2CB-7929CD791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6B231923-D3A7-4651-B610-0DA425C65E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82"/>
          <a:stretch/>
        </p:blipFill>
        <p:spPr>
          <a:xfrm>
            <a:off x="-1" y="0"/>
            <a:ext cx="9352723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371A89A-50AB-4A60-BB5C-AC1C3E6501B6}"/>
              </a:ext>
            </a:extLst>
          </p:cNvPr>
          <p:cNvSpPr/>
          <p:nvPr userDrawn="1"/>
        </p:nvSpPr>
        <p:spPr>
          <a:xfrm>
            <a:off x="0" y="3522845"/>
            <a:ext cx="9352722" cy="2120923"/>
          </a:xfrm>
          <a:prstGeom prst="rect">
            <a:avLst/>
          </a:prstGeom>
          <a:solidFill>
            <a:srgbClr val="C7EAFB">
              <a:alpha val="6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F2E0C8-568A-48BB-992C-45DF270F1FD9}"/>
              </a:ext>
            </a:extLst>
          </p:cNvPr>
          <p:cNvSpPr/>
          <p:nvPr userDrawn="1"/>
        </p:nvSpPr>
        <p:spPr>
          <a:xfrm>
            <a:off x="9352722" y="3522845"/>
            <a:ext cx="2839278" cy="2120923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8E53D6-DA7A-4B63-A193-23FC84C44481}"/>
              </a:ext>
            </a:extLst>
          </p:cNvPr>
          <p:cNvSpPr txBox="1"/>
          <p:nvPr userDrawn="1"/>
        </p:nvSpPr>
        <p:spPr>
          <a:xfrm>
            <a:off x="965200" y="3675099"/>
            <a:ext cx="6324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2"/>
                </a:solidFill>
                <a:latin typeface="Lato" panose="020F0502020204030203" pitchFamily="34" charset="0"/>
              </a:rPr>
              <a:t>Design Thinking for Innovation</a:t>
            </a:r>
          </a:p>
        </p:txBody>
      </p:sp>
    </p:spTree>
    <p:extLst>
      <p:ext uri="{BB962C8B-B14F-4D97-AF65-F5344CB8AC3E}">
        <p14:creationId xmlns:p14="http://schemas.microsoft.com/office/powerpoint/2010/main" val="2015632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6A034C-5913-4EAF-B906-0CD1FC2D5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C6D8B6-6731-4F90-9BF5-4D0A1E5357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402F7-676D-4F18-B419-23B2C7C86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35B9AE-27EB-44AC-9E48-6D205ABA4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96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65C3E-A4EC-4BE2-BCFC-4FF30ED45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27C6E0-B26F-488F-B34C-FEA500063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DB7CF-B2E0-4491-B371-7C8A7ED9E4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460C51-75F3-49D4-846D-FA3B4E396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62FF8-C0F7-417B-A606-A4E5873C7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617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C1A424-7397-4A80-A0FC-A8AEE688DE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600C4-E41E-4FCE-BC56-29C7503671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B632D-E276-438E-884B-C5052F3EC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ADBEF-4AD8-4A49-AC0D-EAAD74927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04446-609C-4CDE-9023-32BE179E2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183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F9820-ED53-4462-AB41-89BE62954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6525"/>
            <a:ext cx="10515600" cy="663575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2"/>
                </a:solidFill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DA434-9DB3-4212-82EA-96CEC5DD8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87601"/>
            <a:ext cx="10515600" cy="378936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88B6E-DE09-4A1E-A91D-E73D068424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06AF8-FC9B-4921-9749-EC1C37B7F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B8FB96-D81D-4A17-92B4-F555C4B5A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1F5D3F-D0CB-4765-BC30-60328B89891D}"/>
              </a:ext>
            </a:extLst>
          </p:cNvPr>
          <p:cNvSpPr/>
          <p:nvPr userDrawn="1"/>
        </p:nvSpPr>
        <p:spPr>
          <a:xfrm>
            <a:off x="0" y="3429000"/>
            <a:ext cx="12192000" cy="1500187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2132CEBF-0AF4-4252-88D2-3BDB62D54B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8537"/>
            <a:ext cx="5600700" cy="3733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C9AEB2-8A7A-4AF8-9AEC-3CF2A127F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4209" y="3603624"/>
            <a:ext cx="5734878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3011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5EB99-8E78-46B6-A09B-B426DA91E8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734B8-F6C2-4C01-9ECE-37A375722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22C69-20CF-46F5-8EEE-837395F2A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764EA2-BA91-42A3-97B7-61346ECAD738}"/>
              </a:ext>
            </a:extLst>
          </p:cNvPr>
          <p:cNvSpPr/>
          <p:nvPr userDrawn="1"/>
        </p:nvSpPr>
        <p:spPr>
          <a:xfrm>
            <a:off x="0" y="3429000"/>
            <a:ext cx="12192000" cy="1500187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B9C6D6C8-F39F-4BAB-B660-A776F150BC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8537"/>
            <a:ext cx="56007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709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69643-CF72-4363-AF55-A74876E66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00299"/>
            <a:ext cx="5181600" cy="377666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1875C-1B9E-44BF-91E8-0C0B2210F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400299"/>
            <a:ext cx="5181600" cy="377666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73E406-1356-431C-96BD-B35BBAABF2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D3E7F-DDA0-4169-81BD-53A9C2D76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83C03C-E476-483D-B950-D49F4463C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7D5EFA8-DF7E-4B8D-927B-D3518E956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6525"/>
            <a:ext cx="10515600" cy="663575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2"/>
                </a:solidFill>
                <a:latin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07396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74624-6F81-4364-B905-6AD2126FE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C7A727-5962-47B4-BC14-250BA885B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9B1ED0-5051-4EA4-AFBB-9D21F452D8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79935A-A688-48CE-AA54-27A414ADBF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5BBE62-F227-4812-AC31-E336B35E5B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65F99-67D5-4F74-8645-CEA217C2D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8EE377-B0E4-4D3B-9189-80B32D88C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193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A157A0-2B0D-4441-9B74-03B52FEC72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F3D5D-460E-4A7E-812C-98DEE9D6C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1E0972-F113-429C-98F0-5357A47BF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D1C8458-2165-4EF0-B7E0-E3A35D77FE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406525"/>
            <a:ext cx="10515600" cy="663575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2"/>
                </a:solidFill>
                <a:latin typeface="Lato" panose="020F0502020204030203" pitchFamily="34" charset="0"/>
              </a:defRPr>
            </a:lvl1pPr>
          </a:lstStyle>
          <a:p>
            <a:r>
              <a:rPr lang="en-US" dirty="0"/>
              <a:t>Table style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E30236A-5C04-404B-8BE7-704F518F12C2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6405862"/>
              </p:ext>
            </p:extLst>
          </p:nvPr>
        </p:nvGraphicFramePr>
        <p:xfrm>
          <a:off x="838200" y="2501900"/>
          <a:ext cx="10515600" cy="316230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5222487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5867024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12233641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5053219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758379198"/>
                    </a:ext>
                  </a:extLst>
                </a:gridCol>
              </a:tblGrid>
              <a:tr h="63246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752364"/>
                  </a:ext>
                </a:extLst>
              </a:tr>
              <a:tr h="6324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308897"/>
                  </a:ext>
                </a:extLst>
              </a:tr>
              <a:tr h="6324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006393"/>
                  </a:ext>
                </a:extLst>
              </a:tr>
              <a:tr h="6324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360751"/>
                  </a:ext>
                </a:extLst>
              </a:tr>
              <a:tr h="6324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7001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3007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5F678AF-D60A-4567-852E-0D43CC9BD99C}"/>
              </a:ext>
            </a:extLst>
          </p:cNvPr>
          <p:cNvSpPr/>
          <p:nvPr userDrawn="1"/>
        </p:nvSpPr>
        <p:spPr>
          <a:xfrm>
            <a:off x="0" y="844826"/>
            <a:ext cx="12192000" cy="6013174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FE5040-1884-4AF4-8F95-8A78CD0CE0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6036FD-6F36-4990-A554-DED671B44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5C3F1-A084-4D0D-BDE5-191A65251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2FE71CC-7725-47CD-980D-E2D6343707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406525"/>
            <a:ext cx="10515600" cy="663575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2"/>
                </a:solidFill>
                <a:latin typeface="Lato" panose="020F0502020204030203" pitchFamily="34" charset="0"/>
              </a:defRPr>
            </a:lvl1pPr>
          </a:lstStyle>
          <a:p>
            <a:r>
              <a:rPr lang="en-US"/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595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005FDEED-8E0E-4A84-9953-31B14CE4215A}"/>
              </a:ext>
            </a:extLst>
          </p:cNvPr>
          <p:cNvSpPr/>
          <p:nvPr userDrawn="1"/>
        </p:nvSpPr>
        <p:spPr>
          <a:xfrm>
            <a:off x="431799" y="1422400"/>
            <a:ext cx="812800" cy="787400"/>
          </a:xfrm>
          <a:prstGeom prst="ellipse">
            <a:avLst/>
          </a:prstGeom>
          <a:solidFill>
            <a:srgbClr val="C7E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1573D4-E21D-495C-93A7-7C6AFC3770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9EEC16-5568-41FA-8D99-62A695A9E6CE}" type="datetimeFigureOut">
              <a:rPr lang="en-US" smtClean="0"/>
              <a:t>9/6/2020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A6ADA-8F36-4438-A1AB-8DC0220AF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A4A621-F78D-47CD-BD90-AF339418E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CD28D8-595D-4F91-80B9-861064D9C70A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8567BAED-161B-419D-9BD2-48167009D2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97" y="1522421"/>
            <a:ext cx="527305" cy="52425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BC76085-DEFC-44E8-AE7A-A4C46ECCE6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3100" y="1522421"/>
            <a:ext cx="10515600" cy="663575"/>
          </a:xfrm>
          <a:prstGeom prst="rect">
            <a:avLst/>
          </a:prstGeom>
        </p:spPr>
        <p:txBody>
          <a:bodyPr/>
          <a:lstStyle>
            <a:lvl1pPr>
              <a:defRPr sz="3200">
                <a:solidFill>
                  <a:schemeClr val="accent2"/>
                </a:solidFill>
                <a:latin typeface="Lato" panose="020F0502020204030203" pitchFamily="34" charset="0"/>
              </a:defRPr>
            </a:lvl1pPr>
          </a:lstStyle>
          <a:p>
            <a:r>
              <a:rPr lang="en-US" dirty="0"/>
              <a:t>Knowledge Check </a:t>
            </a:r>
          </a:p>
        </p:txBody>
      </p:sp>
    </p:spTree>
    <p:extLst>
      <p:ext uri="{BB962C8B-B14F-4D97-AF65-F5344CB8AC3E}">
        <p14:creationId xmlns:p14="http://schemas.microsoft.com/office/powerpoint/2010/main" val="1408045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6C0DF78D-5754-4C77-A21C-EF9A3D60ED7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346" y="298240"/>
            <a:ext cx="2330464" cy="45933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463168-A03E-45BA-99AC-049DFA201E1B}"/>
              </a:ext>
            </a:extLst>
          </p:cNvPr>
          <p:cNvSpPr/>
          <p:nvPr userDrawn="1"/>
        </p:nvSpPr>
        <p:spPr>
          <a:xfrm>
            <a:off x="139700" y="432865"/>
            <a:ext cx="9220200" cy="113235"/>
          </a:xfrm>
          <a:prstGeom prst="rect">
            <a:avLst/>
          </a:prstGeom>
          <a:solidFill>
            <a:srgbClr val="C7E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36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DZTXa4qerI4?start=154&amp;feature=oembed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7941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60424-6BCA-43EE-9116-62ED09625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did we do this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45928-9C56-4F48-8ED6-56E73CC1EA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87601"/>
            <a:ext cx="5257800" cy="3789362"/>
          </a:xfrm>
        </p:spPr>
        <p:txBody>
          <a:bodyPr/>
          <a:lstStyle/>
          <a:p>
            <a:r>
              <a:rPr lang="en-IN" dirty="0"/>
              <a:t>Much better!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D1E7C7-6C54-43FA-8FF5-F1515EEEBD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295" y="3492501"/>
            <a:ext cx="45720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475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96184-3D09-4362-9506-EF98E99DE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dirty="0"/>
              <a:t>Contrast Design Thinking with Other Disciplines</a:t>
            </a:r>
          </a:p>
        </p:txBody>
      </p:sp>
    </p:spTree>
    <p:extLst>
      <p:ext uri="{BB962C8B-B14F-4D97-AF65-F5344CB8AC3E}">
        <p14:creationId xmlns:p14="http://schemas.microsoft.com/office/powerpoint/2010/main" val="640950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4D808-9AD6-4DD7-B72B-713EF24CD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Which subject in school taught you…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1A435-0E4A-4B57-9CCC-C287D43FE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To focus on people?</a:t>
            </a:r>
          </a:p>
          <a:p>
            <a:r>
              <a:rPr lang="en-IN" dirty="0"/>
              <a:t>Empathy?</a:t>
            </a:r>
          </a:p>
          <a:p>
            <a:r>
              <a:rPr lang="en-IN" dirty="0"/>
              <a:t>Creativity?</a:t>
            </a:r>
          </a:p>
          <a:p>
            <a:r>
              <a:rPr lang="en-IN" dirty="0"/>
              <a:t>To make other people’s lives better?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F4985B-B776-4CF7-9298-AE921C6C7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6726" y="4282282"/>
            <a:ext cx="3457074" cy="193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294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would this help a company?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Design Thinking is a human </a:t>
            </a:r>
            <a:r>
              <a:rPr lang="en-IN" dirty="0" err="1"/>
              <a:t>centered</a:t>
            </a:r>
            <a:r>
              <a:rPr lang="en-IN" dirty="0"/>
              <a:t> approach to creating new solutions.</a:t>
            </a:r>
          </a:p>
          <a:p>
            <a:r>
              <a:rPr lang="en-IN" dirty="0"/>
              <a:t>Design Thinking applies empathy and creativity to produce original solutions that create value for users.</a:t>
            </a:r>
          </a:p>
          <a:p>
            <a:r>
              <a:rPr lang="en-IN" dirty="0"/>
              <a:t>Design Thinking produces solutions that make people’s lives better.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118630-D6A8-4221-965E-663783537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089" y="5010643"/>
            <a:ext cx="1483821" cy="1483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172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F22E7-A801-4668-81D2-178A51AAB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 of Design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DA8C4-AC02-4EDD-9E54-9CB1C440A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Solutions designed for real customers, not engineers</a:t>
            </a:r>
          </a:p>
          <a:p>
            <a:r>
              <a:rPr lang="en-IN" dirty="0"/>
              <a:t>Solutions that are original—new, not copies</a:t>
            </a:r>
          </a:p>
          <a:p>
            <a:r>
              <a:rPr lang="en-IN" dirty="0"/>
              <a:t>Solutions that add value</a:t>
            </a:r>
          </a:p>
          <a:p>
            <a:r>
              <a:rPr lang="en-IN" dirty="0"/>
              <a:t>Solutions that people find acceptable</a:t>
            </a:r>
          </a:p>
          <a:p>
            <a:r>
              <a:rPr lang="en-IN" dirty="0"/>
              <a:t>Solutions that make people’s lives better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54024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456C7-3C0F-4523-A169-EA23598E0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Customers buy products that make their lives better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E3F6626-49DC-41B8-B8CA-55A23BF8E6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0499" y="2387600"/>
            <a:ext cx="5491001" cy="378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394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A47D8-F125-485D-90C0-75B44DC7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Compare Two Solutions</a:t>
            </a:r>
          </a:p>
        </p:txBody>
      </p:sp>
    </p:spTree>
    <p:extLst>
      <p:ext uri="{BB962C8B-B14F-4D97-AF65-F5344CB8AC3E}">
        <p14:creationId xmlns:p14="http://schemas.microsoft.com/office/powerpoint/2010/main" val="33768969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A8642-100A-42E8-94E7-88B13ED46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Breakout group activity: compare two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2327B-0668-4A3C-980F-A4FC5FB48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As a breakout group, review the handout and then answer the following questions about a medical MRI machine. Have one member of your group write down your answers so you can copy-paste them later. </a:t>
            </a:r>
          </a:p>
          <a:p>
            <a:r>
              <a:rPr lang="en-US" sz="2000" dirty="0"/>
              <a:t>Someone decided to build a machine that used magnetic resonance to create diagnostic medical images. According to you, what was the brief that was given to the designers?</a:t>
            </a:r>
          </a:p>
          <a:p>
            <a:r>
              <a:rPr lang="en-US" sz="2000" dirty="0"/>
              <a:t>Someone formed a team to design the machine. What were the qualifications of the people who were chosen to design the machine?</a:t>
            </a:r>
          </a:p>
          <a:p>
            <a:r>
              <a:rPr lang="en-US" sz="2000" dirty="0"/>
              <a:t>The machine was designed to meet certain needs or solve certain problems. According to you, what needs or problems was the machine designed to address?</a:t>
            </a:r>
          </a:p>
          <a:p>
            <a:r>
              <a:rPr lang="en-US" sz="2000" dirty="0"/>
              <a:t>How does a medical MRI machine make people’s lives better?</a:t>
            </a:r>
          </a:p>
        </p:txBody>
      </p:sp>
    </p:spTree>
    <p:extLst>
      <p:ext uri="{BB962C8B-B14F-4D97-AF65-F5344CB8AC3E}">
        <p14:creationId xmlns:p14="http://schemas.microsoft.com/office/powerpoint/2010/main" val="315747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8B5F2-5F95-4D22-88CB-448B8EEE0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happens during an MRI?</a:t>
            </a:r>
          </a:p>
        </p:txBody>
      </p:sp>
      <p:pic>
        <p:nvPicPr>
          <p:cNvPr id="4" name="Online Media 3" title="What is getting an MRI like?">
            <a:hlinkClick r:id="" action="ppaction://media"/>
            <a:extLst>
              <a:ext uri="{FF2B5EF4-FFF2-40B4-BE49-F238E27FC236}">
                <a16:creationId xmlns:a16="http://schemas.microsoft.com/office/drawing/2014/main" id="{DE29BBF3-A3B9-46EE-9ABB-1F0EF7DAB18A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727325" y="2387600"/>
            <a:ext cx="6737350" cy="378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647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D9EEA-F0C0-457C-A50A-9941652EE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Breakout group activity,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62484-8841-482A-84E3-DFB937DC5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 a breakout group, answer the following questions about medical MRI machines Have one member of your group write down your answers so you can copy-paste them later.</a:t>
            </a:r>
          </a:p>
          <a:p>
            <a:r>
              <a:rPr lang="en-US" dirty="0"/>
              <a:t>What problems might a medical MRI machine cause?</a:t>
            </a:r>
          </a:p>
          <a:p>
            <a:r>
              <a:rPr lang="en-US" dirty="0"/>
              <a:t>Who experiences those as problems?</a:t>
            </a:r>
          </a:p>
          <a:p>
            <a:r>
              <a:rPr lang="en-US" dirty="0"/>
              <a:t>According to you, why did the designers choose to design a machine that causes those problems?</a:t>
            </a:r>
          </a:p>
          <a:p>
            <a:r>
              <a:rPr lang="en-US" dirty="0"/>
              <a:t>How would you reduce or eliminate those problems?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517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5F4A2-9B05-4174-B7E3-E4055E9FA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C380E-749C-4B6E-AAFF-1AF02F383C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Meet your instructor</a:t>
            </a:r>
          </a:p>
        </p:txBody>
      </p:sp>
    </p:spTree>
    <p:extLst>
      <p:ext uri="{BB962C8B-B14F-4D97-AF65-F5344CB8AC3E}">
        <p14:creationId xmlns:p14="http://schemas.microsoft.com/office/powerpoint/2010/main" val="29845169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F87A-1C77-4072-85F9-0E076B003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They didn’t use Design Thinking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B69F8-112B-49ED-B80B-9B10124FE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They focused on the technology, not the human beings</a:t>
            </a:r>
          </a:p>
          <a:p>
            <a:r>
              <a:rPr lang="en-IN" dirty="0"/>
              <a:t>They designed for the doctors, not for the patients</a:t>
            </a:r>
          </a:p>
          <a:p>
            <a:r>
              <a:rPr lang="en-IN" dirty="0"/>
              <a:t>Their solution made doctors’ lives better (and the doctors could treat patients better), but they made patients’ lives worse</a:t>
            </a:r>
          </a:p>
        </p:txBody>
      </p:sp>
    </p:spTree>
    <p:extLst>
      <p:ext uri="{BB962C8B-B14F-4D97-AF65-F5344CB8AC3E}">
        <p14:creationId xmlns:p14="http://schemas.microsoft.com/office/powerpoint/2010/main" val="6132630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69FEF-805A-4259-8C58-C4C61729E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Design Thinking solution: kid-friendly MRI machines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3D0597-3657-4214-8D05-D12B2DA90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70100"/>
            <a:ext cx="3978376" cy="22375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3875CBF-ECCD-4708-B8E9-1B5AE8D68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4062" y="3722939"/>
            <a:ext cx="3924968" cy="29437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6B5E21-E11B-4EB3-B8BE-F7608796C7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4748" y="2070100"/>
            <a:ext cx="3530936" cy="29437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9E8168-9296-4C9A-ADB8-F5BCC2699D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4961" y="4711423"/>
            <a:ext cx="3530936" cy="19552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308AC6-44CB-4991-9F1C-C25FD664F3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2944" y="4210072"/>
            <a:ext cx="2983379" cy="223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0136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A3208-833E-425D-AFE4-948F63312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 of Design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E9E33-DA63-4301-96A6-E726B3CA6D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It produces solutions that create value for customers</a:t>
            </a:r>
          </a:p>
          <a:p>
            <a:r>
              <a:rPr lang="en-US" sz="28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It produces solutions that customers are more likely to buy</a:t>
            </a:r>
          </a:p>
          <a:p>
            <a:r>
              <a:rPr lang="en-US" sz="28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It produces solutions that increase corporate profits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853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F4492-E359-4D87-A2A4-723843971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Recapitulation</a:t>
            </a:r>
          </a:p>
        </p:txBody>
      </p:sp>
    </p:spTree>
    <p:extLst>
      <p:ext uri="{BB962C8B-B14F-4D97-AF65-F5344CB8AC3E}">
        <p14:creationId xmlns:p14="http://schemas.microsoft.com/office/powerpoint/2010/main" val="2696518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A20F-FF0B-4804-9DAF-D19FBFD91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was your big take-away from this session?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DA3EB-AAC2-4AAB-832A-ABC6835BF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Type your answer in chat</a:t>
            </a:r>
          </a:p>
        </p:txBody>
      </p:sp>
    </p:spTree>
    <p:extLst>
      <p:ext uri="{BB962C8B-B14F-4D97-AF65-F5344CB8AC3E}">
        <p14:creationId xmlns:p14="http://schemas.microsoft.com/office/powerpoint/2010/main" val="31932435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5AD99-C21D-4C52-97B5-FBF73109E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you remember?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85D56FA-A781-4B75-8736-A246D1C9E812}"/>
              </a:ext>
            </a:extLst>
          </p:cNvPr>
          <p:cNvSpPr txBox="1">
            <a:spLocks/>
          </p:cNvSpPr>
          <p:nvPr/>
        </p:nvSpPr>
        <p:spPr>
          <a:xfrm>
            <a:off x="838200" y="2387601"/>
            <a:ext cx="10515600" cy="378936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What is the definition of Design Thinking?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What are the advantages of Design Thinking?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77428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0AA33-4CE0-47FA-A2ED-18016A3EC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You Must Know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982A4-25DF-4E26-847D-CC1B4399926B}"/>
              </a:ext>
            </a:extLst>
          </p:cNvPr>
          <p:cNvSpPr txBox="1">
            <a:spLocks/>
          </p:cNvSpPr>
          <p:nvPr/>
        </p:nvSpPr>
        <p:spPr>
          <a:xfrm>
            <a:off x="838200" y="2387601"/>
            <a:ext cx="10515600" cy="378936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The Definition of Design Thinking	</a:t>
            </a:r>
          </a:p>
          <a:p>
            <a:pPr marL="914400"/>
            <a:r>
              <a:rPr lang="en-IN" sz="24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importance of human-centricity</a:t>
            </a:r>
            <a:endParaRPr lang="en-IN" sz="2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/>
            <a:r>
              <a:rPr lang="en-IN" sz="24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value of empathy and creativity</a:t>
            </a:r>
            <a:endParaRPr lang="en-IN" sz="2400" b="1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14400"/>
            <a:r>
              <a:rPr lang="en-IN" sz="24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positive effects of making people’s lives better</a:t>
            </a:r>
            <a:endParaRPr lang="en-IN" sz="3600" dirty="0"/>
          </a:p>
          <a:p>
            <a:r>
              <a:rPr lang="en-IN" dirty="0"/>
              <a:t>The Advantages of Design Thinking</a:t>
            </a:r>
          </a:p>
          <a:p>
            <a:pPr marL="914400"/>
            <a:r>
              <a:rPr lang="en-US" sz="24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It produces solutions that are more acceptable to customers</a:t>
            </a:r>
          </a:p>
          <a:p>
            <a:pPr marL="914400"/>
            <a:r>
              <a:rPr lang="en-US" sz="24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It produces solutions that customers are more likely to purchase and use</a:t>
            </a:r>
          </a:p>
          <a:p>
            <a:pPr marL="914400"/>
            <a:r>
              <a:rPr lang="en-US" sz="2400" b="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Companies that use Design Thinking make more money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723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6B855-F1E6-420B-85F4-D069E1A0B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Today’s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2C483-91BB-413F-8495-ADB296E6F9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IN" dirty="0"/>
              <a:t>Review the Definition of Design Thinking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Contrast Design Thinking with Other Disciplines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Breakout Group Activity: Compare Two Solutions</a:t>
            </a:r>
          </a:p>
          <a:p>
            <a:pPr marL="514350" indent="-514350">
              <a:buFont typeface="+mj-lt"/>
              <a:buAutoNum type="arabicPeriod"/>
            </a:pPr>
            <a:r>
              <a:rPr lang="en-IN" dirty="0"/>
              <a:t>Recapitulation</a:t>
            </a:r>
          </a:p>
        </p:txBody>
      </p:sp>
    </p:spTree>
    <p:extLst>
      <p:ext uri="{BB962C8B-B14F-4D97-AF65-F5344CB8AC3E}">
        <p14:creationId xmlns:p14="http://schemas.microsoft.com/office/powerpoint/2010/main" val="3488351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FF4A1-6E6B-4749-AD18-7C9848BC8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Review the Definition of Design Thinking</a:t>
            </a:r>
          </a:p>
        </p:txBody>
      </p:sp>
    </p:spTree>
    <p:extLst>
      <p:ext uri="{BB962C8B-B14F-4D97-AF65-F5344CB8AC3E}">
        <p14:creationId xmlns:p14="http://schemas.microsoft.com/office/powerpoint/2010/main" val="510981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123FF-77E5-4F1F-A0E3-5772F8CF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Definition of Design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0BCCA-2343-456B-B531-52C53F80C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What is the definition of Design Thinking? </a:t>
            </a:r>
          </a:p>
        </p:txBody>
      </p:sp>
    </p:spTree>
    <p:extLst>
      <p:ext uri="{BB962C8B-B14F-4D97-AF65-F5344CB8AC3E}">
        <p14:creationId xmlns:p14="http://schemas.microsoft.com/office/powerpoint/2010/main" val="2981004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B6B39-BBB2-4CB6-8E6B-B27AD1859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Definition of Design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BE075-154D-4C55-9FED-4C2436DD4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Take the quiz now. </a:t>
            </a:r>
          </a:p>
        </p:txBody>
      </p:sp>
    </p:spTree>
    <p:extLst>
      <p:ext uri="{BB962C8B-B14F-4D97-AF65-F5344CB8AC3E}">
        <p14:creationId xmlns:p14="http://schemas.microsoft.com/office/powerpoint/2010/main" val="335526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60424-6BCA-43EE-9116-62ED09625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did we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45928-9C56-4F48-8ED6-56E73CC1E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Our scores</a:t>
            </a:r>
          </a:p>
        </p:txBody>
      </p:sp>
    </p:spTree>
    <p:extLst>
      <p:ext uri="{BB962C8B-B14F-4D97-AF65-F5344CB8AC3E}">
        <p14:creationId xmlns:p14="http://schemas.microsoft.com/office/powerpoint/2010/main" val="13114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Design Thinking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Design Thinking is a human </a:t>
            </a:r>
            <a:r>
              <a:rPr lang="en-IN" dirty="0" err="1"/>
              <a:t>centered</a:t>
            </a:r>
            <a:r>
              <a:rPr lang="en-IN" dirty="0"/>
              <a:t> approach to creating new solutions.</a:t>
            </a:r>
          </a:p>
          <a:p>
            <a:r>
              <a:rPr lang="en-IN" dirty="0"/>
              <a:t>Design Thinking applies empathy and creativity to produce original solutions that create value for users.</a:t>
            </a:r>
          </a:p>
          <a:p>
            <a:r>
              <a:rPr lang="en-IN" dirty="0"/>
              <a:t>Design Thinking produces solutions that make people’s lives better.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118630-D6A8-4221-965E-663783537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025" y="5147526"/>
            <a:ext cx="1573949" cy="157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42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B6B39-BBB2-4CB6-8E6B-B27AD1859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Definition of Design Thinking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BE075-154D-4C55-9FED-4C2436DD4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Take the quiz again. </a:t>
            </a:r>
          </a:p>
        </p:txBody>
      </p:sp>
    </p:spTree>
    <p:extLst>
      <p:ext uri="{BB962C8B-B14F-4D97-AF65-F5344CB8AC3E}">
        <p14:creationId xmlns:p14="http://schemas.microsoft.com/office/powerpoint/2010/main" val="2960257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FFBC43EF16094FB86C5E8CA4882091" ma:contentTypeVersion="13" ma:contentTypeDescription="Create a new document." ma:contentTypeScope="" ma:versionID="b79846449f3436aadb91ff3bc6e1d899">
  <xsd:schema xmlns:xsd="http://www.w3.org/2001/XMLSchema" xmlns:xs="http://www.w3.org/2001/XMLSchema" xmlns:p="http://schemas.microsoft.com/office/2006/metadata/properties" xmlns:ns3="60e2cb84-2b52-4069-8d5a-54e20839e528" xmlns:ns4="fe315cbd-8fce-4ece-a4f4-6e14a140d3c7" targetNamespace="http://schemas.microsoft.com/office/2006/metadata/properties" ma:root="true" ma:fieldsID="0fe8eb5d7c9286ccc2e1f7c0fd19f500" ns3:_="" ns4:_="">
    <xsd:import namespace="60e2cb84-2b52-4069-8d5a-54e20839e528"/>
    <xsd:import namespace="fe315cbd-8fce-4ece-a4f4-6e14a140d3c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e2cb84-2b52-4069-8d5a-54e20839e5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315cbd-8fce-4ece-a4f4-6e14a140d3c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EF35E7-2029-41D0-8F57-DD4F49762A0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A3C6370-9EDB-4B7F-BB86-42B1A43AE3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e2cb84-2b52-4069-8d5a-54e20839e528"/>
    <ds:schemaRef ds:uri="fe315cbd-8fce-4ece-a4f4-6e14a140d3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A17142-21F6-4A2D-85DC-BF1B14A5584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1357</TotalTime>
  <Words>648</Words>
  <Application>Microsoft Office PowerPoint</Application>
  <PresentationFormat>Widescreen</PresentationFormat>
  <Paragraphs>77</Paragraphs>
  <Slides>26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Lato</vt:lpstr>
      <vt:lpstr>Office Theme</vt:lpstr>
      <vt:lpstr>PowerPoint Presentation</vt:lpstr>
      <vt:lpstr>Welcome!</vt:lpstr>
      <vt:lpstr>Today’s Agenda</vt:lpstr>
      <vt:lpstr>Review the Definition of Design Thinking</vt:lpstr>
      <vt:lpstr>Definition of Design Thinking</vt:lpstr>
      <vt:lpstr>The Definition of Design Thinking</vt:lpstr>
      <vt:lpstr>How did we do?</vt:lpstr>
      <vt:lpstr>Design Thinking Definition</vt:lpstr>
      <vt:lpstr>The Definition of Design Thinking</vt:lpstr>
      <vt:lpstr>How did we do this time?</vt:lpstr>
      <vt:lpstr>Contrast Design Thinking with Other Disciplines</vt:lpstr>
      <vt:lpstr>Which subject in school taught you…</vt:lpstr>
      <vt:lpstr>How would this help a company?</vt:lpstr>
      <vt:lpstr>Advantages of Design Thinking</vt:lpstr>
      <vt:lpstr>Customers buy products that make their lives better</vt:lpstr>
      <vt:lpstr>Compare Two Solutions</vt:lpstr>
      <vt:lpstr>Breakout group activity: compare two solutions</vt:lpstr>
      <vt:lpstr>What happens during an MRI?</vt:lpstr>
      <vt:lpstr>Breakout group activity, continued</vt:lpstr>
      <vt:lpstr>They didn’t use Design Thinking </vt:lpstr>
      <vt:lpstr>The Design Thinking solution: kid-friendly MRI machines</vt:lpstr>
      <vt:lpstr>Advantages of Design Thinking</vt:lpstr>
      <vt:lpstr>Recapitulation</vt:lpstr>
      <vt:lpstr>What was your big take-away from this session?</vt:lpstr>
      <vt:lpstr>What do you remember?</vt:lpstr>
      <vt:lpstr>Things You Must Know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Sweta, Somya</dc:creator>
  <cp:lastModifiedBy>David's PC</cp:lastModifiedBy>
  <cp:revision>22</cp:revision>
  <dcterms:created xsi:type="dcterms:W3CDTF">2020-09-02T16:13:25Z</dcterms:created>
  <dcterms:modified xsi:type="dcterms:W3CDTF">2020-09-06T09:26:15Z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0x01010023FFBC43EF16094FB86C5E8CA4882091</vt:lpwstr>
  </property>
</Properties>
</file>

<file path=docProps/thumbnail.jpeg>
</file>